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2" r:id="rId3"/>
    <p:sldId id="264" r:id="rId4"/>
    <p:sldId id="258" r:id="rId5"/>
    <p:sldId id="259" r:id="rId6"/>
    <p:sldId id="266" r:id="rId7"/>
    <p:sldId id="269" r:id="rId8"/>
    <p:sldId id="263" r:id="rId9"/>
    <p:sldId id="268" r:id="rId10"/>
    <p:sldId id="267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0B06D-F44B-49C2-A0DE-428934638BFC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F45B4-67D5-42F2-8C5F-4200D07214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48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3CE938-4518-C3C0-BC42-E5CB45482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93F4673-D37D-73E3-D9E8-6690D145A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628F2B-2AF4-D2A5-2A85-7BDCFE75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8CA-76B3-42C1-8BF5-0D7479981AE1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2EA06F-7A79-8163-019A-AD4DEA41E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89589A-531B-72FD-EA40-F11CB83E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C42F-1623-4671-B69C-84699820A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03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D20816-DF9F-BE17-6AB8-1FFE44F7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4D7906B-F063-F083-D818-C6F2BAD19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6E86EB-E803-F145-C561-94F84F9F9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8CA-76B3-42C1-8BF5-0D7479981AE1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E6EAAD-5DB3-0422-54A6-470D2389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A5C8DC-84C9-44E3-6FC3-06B6C180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C42F-1623-4671-B69C-84699820A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46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DB98823-9E54-0B76-D8A3-B14BCB7C5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BC19C97-E19E-DA51-EB17-72C8CEEB5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614AD2-568F-0AE7-3264-FFE6C698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8CA-76B3-42C1-8BF5-0D7479981AE1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565925-5888-D2AD-D0F4-BDFAE823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778DB22-378A-D0C8-A295-37FC70E1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C42F-1623-4671-B69C-84699820A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36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74236C-2636-64A5-7413-E3AD8E93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5D35DD-F2A7-E81A-D9F1-5FBA25D34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58CF88-D5A1-27BC-84A4-358B67E2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8CA-76B3-42C1-8BF5-0D7479981AE1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09BDF0-8147-18E1-CF10-E2BAA75A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AECEDC-1BB5-AF36-464F-621C9119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C42F-1623-4671-B69C-84699820A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622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E9769-CFA4-5CD4-50CA-A02D0FEE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53AA3D-824A-1B4A-F769-28653EC17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AEED62-8F47-24A2-8819-1CE4C5F3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8CA-76B3-42C1-8BF5-0D7479981AE1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F06B-EDFC-43F5-2ED2-A0F76665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03EFB0-C0C1-FBAB-56F4-BC5E689F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C42F-1623-4671-B69C-84699820A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23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587953-816F-C8E0-56B9-D5D535FD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1582F0-544D-F569-28ED-B90F100C0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B900EC-37BF-DE73-9CEF-19B2B0FC1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7C870A-7A98-4553-2CF6-6DC61E73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8CA-76B3-42C1-8BF5-0D7479981AE1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8F6846-9E91-D0BA-4B9B-D57A85AA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9620EFA-79C0-7B86-4D06-E9DEBA53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C42F-1623-4671-B69C-84699820A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111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6E8D50-E122-51CB-B0A1-6EED5A26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DA2A7A7-B188-8824-D4F5-2370C67D4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A2F219-BBF8-3B35-DE70-36DB0A17A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A924335-905B-FBA9-1B43-28F4449CB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B4535CA-AAB4-8557-CDF9-DC348935A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6974D23-C239-5185-6F80-10D009BC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8CA-76B3-42C1-8BF5-0D7479981AE1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30D8AD8-2179-8C2A-1D7E-02897F81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11D9DD0-41A6-1497-19A4-74233553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C42F-1623-4671-B69C-84699820A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215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D110AD-9A70-0F9A-5364-15511042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B7C069E-2A6C-F11D-AD02-3DD08500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8CA-76B3-42C1-8BF5-0D7479981AE1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7D15B88-9F48-A2D5-C688-94D8BFEB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07BE6F7-BB2E-C73A-2A72-1D2532F1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C42F-1623-4671-B69C-84699820A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01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733C4FD-9E28-02B8-C6F8-B758FBAE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8CA-76B3-42C1-8BF5-0D7479981AE1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7EDD9C-1FC4-16F8-9B56-424A38F4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07B7DDB-7703-F515-916B-22873384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C42F-1623-4671-B69C-84699820A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7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E3FD4-462E-49C2-EB3F-9C0B619A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74E53F-403B-BFD8-2697-21E694846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D5C9FE-4E69-E8B5-A247-1F6033944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75D8B57-8547-50EB-14C1-36028F86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8CA-76B3-42C1-8BF5-0D7479981AE1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4E35049-3A04-77AA-4E40-065E72B0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9A585EE-E1E2-3EA4-9CA7-6728CBB0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C42F-1623-4671-B69C-84699820A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083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F4E313-1B64-3734-A76B-D83645AD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81B1E24-CF10-444B-2505-2B3C1FD9D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5D5560A-393E-CE37-9D0B-8E177822C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6AF535-174C-FE45-D572-6FAFE05B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D8CA-76B3-42C1-8BF5-0D7479981AE1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8EEEC1A-2B5A-C056-2366-66639988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12230C2-9060-105C-0E23-02B6B05C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C42F-1623-4671-B69C-84699820A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15688BF-2AAE-8575-8B4F-98E7464D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9185D6-459A-D9B1-B9C8-53D429161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2DE4FB-0C0F-70ED-C263-342900683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33D8CA-76B3-42C1-8BF5-0D7479981AE1}" type="datetimeFigureOut">
              <a:rPr lang="nb-NO" smtClean="0"/>
              <a:t>26.03.2025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6B12CD5-F3B3-91FF-C1CE-14C6569CA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C2FEA0-113A-EA9F-5F70-372EEBCE2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43C42F-1623-4671-B69C-84699820A7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23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utendørs, himmel, sky, vann&#10;&#10;Automatisk generert beskrivelse">
            <a:extLst>
              <a:ext uri="{FF2B5EF4-FFF2-40B4-BE49-F238E27FC236}">
                <a16:creationId xmlns:a16="http://schemas.microsoft.com/office/drawing/2014/main" id="{1343260C-E2B5-894C-1900-3C60D5239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0"/>
            <a:ext cx="12192000" cy="6858000"/>
          </a:xfrm>
        </p:spPr>
      </p:pic>
      <p:pic>
        <p:nvPicPr>
          <p:cNvPr id="9" name="Bilde 8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2F2B3322-826D-8679-7D5E-2BED4EA3C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25733" r="22000" b="28133"/>
          <a:stretch/>
        </p:blipFill>
        <p:spPr>
          <a:xfrm>
            <a:off x="4781550" y="2330450"/>
            <a:ext cx="26289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7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D36D1-5AF2-EB31-02FD-06337C94A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utendørs, himmel, sky, vann&#10;&#10;Automatisk generert beskrivelse">
            <a:extLst>
              <a:ext uri="{FF2B5EF4-FFF2-40B4-BE49-F238E27FC236}">
                <a16:creationId xmlns:a16="http://schemas.microsoft.com/office/drawing/2014/main" id="{F7C7797C-29E4-99F2-1C08-AFED27723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0"/>
            <a:ext cx="12192000" cy="6858000"/>
          </a:xfrm>
        </p:spPr>
      </p:pic>
      <p:pic>
        <p:nvPicPr>
          <p:cNvPr id="9" name="Bilde 8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52ED4885-43A6-15BC-6627-9809D9B2A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25733" r="22000" b="28133"/>
          <a:stretch/>
        </p:blipFill>
        <p:spPr>
          <a:xfrm>
            <a:off x="590550" y="0"/>
            <a:ext cx="1632480" cy="136434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48B9E66-F7F7-7F2F-AF42-7B480186E87D}"/>
              </a:ext>
            </a:extLst>
          </p:cNvPr>
          <p:cNvSpPr/>
          <p:nvPr/>
        </p:nvSpPr>
        <p:spPr>
          <a:xfrm>
            <a:off x="2118270" y="1727199"/>
            <a:ext cx="7895186" cy="513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1F5D"/>
                </a:solidFill>
              </a:rPr>
              <a:t>Gjennomføres 13-15 juni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1F5D"/>
                </a:solidFill>
              </a:rPr>
              <a:t>Avsluttes i Verket Havn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1F5D"/>
                </a:solidFill>
              </a:rPr>
              <a:t>Arrangeres av KNS med Dra-Te-Moss som medarrangør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1F5D"/>
                </a:solidFill>
              </a:rPr>
              <a:t>Forventet mellom 500 og 1000 båter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1F5D"/>
                </a:solidFill>
              </a:rPr>
              <a:t>Avtalen ble inngått før vi kom på banen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1F5D"/>
                </a:solidFill>
              </a:rPr>
              <a:t>Blir en del byggeaktivitet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4C602D3-476D-6CAD-80D6-152334DF389C}"/>
              </a:ext>
            </a:extLst>
          </p:cNvPr>
          <p:cNvSpPr txBox="1"/>
          <p:nvPr/>
        </p:nvSpPr>
        <p:spPr>
          <a:xfrm>
            <a:off x="3016695" y="478879"/>
            <a:ext cx="4769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>
                <a:solidFill>
                  <a:schemeClr val="bg1"/>
                </a:solidFill>
              </a:rPr>
              <a:t>FÆRDERSEILASEN</a:t>
            </a:r>
          </a:p>
        </p:txBody>
      </p:sp>
    </p:spTree>
    <p:extLst>
      <p:ext uri="{BB962C8B-B14F-4D97-AF65-F5344CB8AC3E}">
        <p14:creationId xmlns:p14="http://schemas.microsoft.com/office/powerpoint/2010/main" val="415096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10442-C0F0-E326-489D-8C82EF500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utendørs, himmel, sky, vann&#10;&#10;Automatisk generert beskrivelse">
            <a:extLst>
              <a:ext uri="{FF2B5EF4-FFF2-40B4-BE49-F238E27FC236}">
                <a16:creationId xmlns:a16="http://schemas.microsoft.com/office/drawing/2014/main" id="{6F8FA4A1-939D-1B6F-E78E-27B3CCD65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0"/>
            <a:ext cx="12192000" cy="6858000"/>
          </a:xfrm>
        </p:spPr>
      </p:pic>
      <p:pic>
        <p:nvPicPr>
          <p:cNvPr id="9" name="Bilde 8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3EFBB9B8-CB2B-5336-F96A-09684E634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25733" r="22000" b="28133"/>
          <a:stretch/>
        </p:blipFill>
        <p:spPr>
          <a:xfrm>
            <a:off x="590550" y="0"/>
            <a:ext cx="1633885" cy="1365517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35F44D2A-90BA-3520-0F15-44F27BB5F93C}"/>
              </a:ext>
            </a:extLst>
          </p:cNvPr>
          <p:cNvSpPr/>
          <p:nvPr/>
        </p:nvSpPr>
        <p:spPr>
          <a:xfrm>
            <a:off x="8569835" y="1870867"/>
            <a:ext cx="2328458" cy="352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 descr="Et bilde som inneholder person, Menneskeansikt, klær, smil&#10;&#10;Automatisk generert beskrivelse">
            <a:extLst>
              <a:ext uri="{FF2B5EF4-FFF2-40B4-BE49-F238E27FC236}">
                <a16:creationId xmlns:a16="http://schemas.microsoft.com/office/drawing/2014/main" id="{4488C15C-88E5-F6BC-E6C7-5D115C7C0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09" r="10301" b="25055"/>
          <a:stretch/>
        </p:blipFill>
        <p:spPr>
          <a:xfrm>
            <a:off x="8716537" y="1992426"/>
            <a:ext cx="2051138" cy="2197100"/>
          </a:xfrm>
          <a:prstGeom prst="rect">
            <a:avLst/>
          </a:prstGeom>
        </p:spPr>
      </p:pic>
      <p:pic>
        <p:nvPicPr>
          <p:cNvPr id="6" name="Bilde 5" descr="Et bilde som inneholder Font, logo, Grafikk, symbol&#10;&#10;Automatisk generert beskrivelse">
            <a:extLst>
              <a:ext uri="{FF2B5EF4-FFF2-40B4-BE49-F238E27FC236}">
                <a16:creationId xmlns:a16="http://schemas.microsoft.com/office/drawing/2014/main" id="{7A5FF854-4D11-64EC-31A9-B65E9A99A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011" y="4804671"/>
            <a:ext cx="1242105" cy="432574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B3078D25-EADB-8AFE-C0B2-4C0C2FF05895}"/>
              </a:ext>
            </a:extLst>
          </p:cNvPr>
          <p:cNvSpPr/>
          <p:nvPr/>
        </p:nvSpPr>
        <p:spPr>
          <a:xfrm>
            <a:off x="1476609" y="1870867"/>
            <a:ext cx="2328458" cy="352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026" name="Picture 2" descr="Kontakt oss | Drømmekjøkkenet Moss">
            <a:extLst>
              <a:ext uri="{FF2B5EF4-FFF2-40B4-BE49-F238E27FC236}">
                <a16:creationId xmlns:a16="http://schemas.microsoft.com/office/drawing/2014/main" id="{382689B0-D38B-6DC2-7D9C-D2E867DCB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r="3322"/>
          <a:stretch/>
        </p:blipFill>
        <p:spPr bwMode="auto">
          <a:xfrm>
            <a:off x="1615269" y="1992426"/>
            <a:ext cx="2051138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EF9E8DD5-3B61-7AAA-8E09-28FBC43ADCBC}"/>
              </a:ext>
            </a:extLst>
          </p:cNvPr>
          <p:cNvSpPr/>
          <p:nvPr/>
        </p:nvSpPr>
        <p:spPr>
          <a:xfrm>
            <a:off x="4505846" y="1870867"/>
            <a:ext cx="2328458" cy="352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Et bilde som inneholder Menneskeansikt, person, klær, vegg&#10;&#10;Automatisk generert beskrivelse">
            <a:extLst>
              <a:ext uri="{FF2B5EF4-FFF2-40B4-BE49-F238E27FC236}">
                <a16:creationId xmlns:a16="http://schemas.microsoft.com/office/drawing/2014/main" id="{B5221567-6C08-488C-DAE9-8C16DFD9A6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1"/>
          <a:stretch/>
        </p:blipFill>
        <p:spPr>
          <a:xfrm>
            <a:off x="4644506" y="1992426"/>
            <a:ext cx="2051138" cy="219710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E3CC7F1C-A4E3-0F88-9B1B-EB3E1EBEAF6F}"/>
              </a:ext>
            </a:extLst>
          </p:cNvPr>
          <p:cNvSpPr txBox="1"/>
          <p:nvPr/>
        </p:nvSpPr>
        <p:spPr>
          <a:xfrm>
            <a:off x="1733185" y="4201686"/>
            <a:ext cx="181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1F5D"/>
                </a:solidFill>
              </a:rPr>
              <a:t>STIAN ARNESEN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E8B3D48-3A0B-5514-33E3-C8D484F850C2}"/>
              </a:ext>
            </a:extLst>
          </p:cNvPr>
          <p:cNvSpPr txBox="1"/>
          <p:nvPr/>
        </p:nvSpPr>
        <p:spPr>
          <a:xfrm>
            <a:off x="5006656" y="4190167"/>
            <a:ext cx="132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1F5D"/>
                </a:solidFill>
              </a:rPr>
              <a:t>VEGAR FLO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2E19708-EB48-A095-568A-30805D7AC832}"/>
              </a:ext>
            </a:extLst>
          </p:cNvPr>
          <p:cNvSpPr txBox="1"/>
          <p:nvPr/>
        </p:nvSpPr>
        <p:spPr>
          <a:xfrm>
            <a:off x="8698390" y="4217075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KRISTINA HÅGENSEN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46028CD-B7C8-645F-51FF-5AA5F766D03F}"/>
              </a:ext>
            </a:extLst>
          </p:cNvPr>
          <p:cNvSpPr txBox="1"/>
          <p:nvPr/>
        </p:nvSpPr>
        <p:spPr>
          <a:xfrm>
            <a:off x="2188629" y="4447907"/>
            <a:ext cx="90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/>
              <a:t>STYRELEDER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15E3458-F40B-C4B5-6670-06F338515183}"/>
              </a:ext>
            </a:extLst>
          </p:cNvPr>
          <p:cNvSpPr txBox="1"/>
          <p:nvPr/>
        </p:nvSpPr>
        <p:spPr>
          <a:xfrm>
            <a:off x="5124894" y="4447907"/>
            <a:ext cx="1024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/>
              <a:t>DAGLIG LEDER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6904552-E600-7752-6506-110B539D1F9D}"/>
              </a:ext>
            </a:extLst>
          </p:cNvPr>
          <p:cNvSpPr txBox="1"/>
          <p:nvPr/>
        </p:nvSpPr>
        <p:spPr>
          <a:xfrm>
            <a:off x="9044638" y="4447907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/>
              <a:t>MARKEDSANSVARLIG</a:t>
            </a:r>
          </a:p>
        </p:txBody>
      </p:sp>
      <p:pic>
        <p:nvPicPr>
          <p:cNvPr id="19" name="Bilde 18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4B86C60B-1210-1784-90F0-AA2B672D1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 t="31186" r="27935" b="38176"/>
          <a:stretch/>
        </p:blipFill>
        <p:spPr>
          <a:xfrm>
            <a:off x="2224435" y="4694128"/>
            <a:ext cx="832802" cy="577643"/>
          </a:xfrm>
          <a:prstGeom prst="rect">
            <a:avLst/>
          </a:prstGeom>
        </p:spPr>
      </p:pic>
      <p:pic>
        <p:nvPicPr>
          <p:cNvPr id="20" name="Bilde 19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0CFF8879-B720-1474-9917-74F70DF66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 t="31186" r="27935" b="38176"/>
          <a:stretch/>
        </p:blipFill>
        <p:spPr>
          <a:xfrm>
            <a:off x="5253674" y="4694128"/>
            <a:ext cx="832802" cy="577643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236051C-14C4-047A-8A8A-3798AD1C557E}"/>
              </a:ext>
            </a:extLst>
          </p:cNvPr>
          <p:cNvSpPr txBox="1"/>
          <p:nvPr/>
        </p:nvSpPr>
        <p:spPr>
          <a:xfrm>
            <a:off x="3016695" y="478879"/>
            <a:ext cx="2129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>
                <a:solidFill>
                  <a:schemeClr val="bg1"/>
                </a:solidFill>
              </a:rPr>
              <a:t>TEAMET</a:t>
            </a:r>
          </a:p>
        </p:txBody>
      </p:sp>
    </p:spTree>
    <p:extLst>
      <p:ext uri="{BB962C8B-B14F-4D97-AF65-F5344CB8AC3E}">
        <p14:creationId xmlns:p14="http://schemas.microsoft.com/office/powerpoint/2010/main" val="388236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1AE08-B083-3C2A-F732-7627524C3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utendørs, himmel, sky, vann&#10;&#10;Automatisk generert beskrivelse">
            <a:extLst>
              <a:ext uri="{FF2B5EF4-FFF2-40B4-BE49-F238E27FC236}">
                <a16:creationId xmlns:a16="http://schemas.microsoft.com/office/drawing/2014/main" id="{D51C3841-66B5-5D05-0286-DD0B0A020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0"/>
            <a:ext cx="12192000" cy="6858000"/>
          </a:xfrm>
        </p:spPr>
      </p:pic>
      <p:pic>
        <p:nvPicPr>
          <p:cNvPr id="9" name="Bilde 8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B5402793-7490-8E6B-E2B2-60CA5085D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25733" r="22000" b="28133"/>
          <a:stretch/>
        </p:blipFill>
        <p:spPr>
          <a:xfrm>
            <a:off x="590550" y="0"/>
            <a:ext cx="1632480" cy="1364343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032F54FD-A35B-0C85-FBD6-AEC0EA2EBA6E}"/>
              </a:ext>
            </a:extLst>
          </p:cNvPr>
          <p:cNvSpPr/>
          <p:nvPr/>
        </p:nvSpPr>
        <p:spPr>
          <a:xfrm>
            <a:off x="2221010" y="1729576"/>
            <a:ext cx="7749980" cy="51284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4680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1F5D"/>
                </a:solidFill>
              </a:rPr>
              <a:t>Vi ønsker at alle skal trives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1F5D"/>
                </a:solidFill>
              </a:rPr>
              <a:t>Skape liv og røre i havnen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1F5D"/>
                </a:solidFill>
              </a:rPr>
              <a:t>Fremme Moss som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1F5D"/>
                </a:solidFill>
              </a:rPr>
              <a:t>Gjennomføre arrangementer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1F5D"/>
                </a:solidFill>
              </a:rPr>
              <a:t>Sørge for at havnen er fremoverrettet og moderne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1F5D"/>
                </a:solidFill>
              </a:rPr>
              <a:t>Samarbeid med aktører i Moss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1F5D"/>
                </a:solidFill>
              </a:rPr>
              <a:t>Tenke ut av boksen å skape noe annerledes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5508F02-2B3F-A43E-D90C-47C056E74EBB}"/>
              </a:ext>
            </a:extLst>
          </p:cNvPr>
          <p:cNvSpPr txBox="1"/>
          <p:nvPr/>
        </p:nvSpPr>
        <p:spPr>
          <a:xfrm>
            <a:off x="3016695" y="478879"/>
            <a:ext cx="3079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>
                <a:solidFill>
                  <a:schemeClr val="bg1"/>
                </a:solidFill>
              </a:rPr>
              <a:t>VÅR VISJON</a:t>
            </a:r>
          </a:p>
        </p:txBody>
      </p:sp>
    </p:spTree>
    <p:extLst>
      <p:ext uri="{BB962C8B-B14F-4D97-AF65-F5344CB8AC3E}">
        <p14:creationId xmlns:p14="http://schemas.microsoft.com/office/powerpoint/2010/main" val="378665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utendørs, himmel, sky, vann&#10;&#10;Automatisk generert beskrivelse">
            <a:extLst>
              <a:ext uri="{FF2B5EF4-FFF2-40B4-BE49-F238E27FC236}">
                <a16:creationId xmlns:a16="http://schemas.microsoft.com/office/drawing/2014/main" id="{29E41552-BD7B-15BB-A6FE-8FE3C20D7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0"/>
            <a:ext cx="12192000" cy="6858000"/>
          </a:xfrm>
        </p:spPr>
      </p:pic>
      <p:pic>
        <p:nvPicPr>
          <p:cNvPr id="6" name="Bilde 5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99DA3AF0-3E9D-FFA5-EEF4-7CE0D1E99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25733" r="22000" b="28133"/>
          <a:stretch/>
        </p:blipFill>
        <p:spPr>
          <a:xfrm>
            <a:off x="590550" y="0"/>
            <a:ext cx="1632480" cy="136434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9640312-469F-5220-B037-7A61DAD2EE7B}"/>
              </a:ext>
            </a:extLst>
          </p:cNvPr>
          <p:cNvSpPr txBox="1"/>
          <p:nvPr/>
        </p:nvSpPr>
        <p:spPr>
          <a:xfrm>
            <a:off x="3016695" y="478879"/>
            <a:ext cx="4963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>
                <a:solidFill>
                  <a:schemeClr val="bg1"/>
                </a:solidFill>
              </a:rPr>
              <a:t>BRYGGEANLEGGET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194E0E2C-5F2D-13B2-7D2A-E00910874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250" y="1542789"/>
            <a:ext cx="5546816" cy="4608817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6B52B62E-40C8-9BA2-0B8B-57164DB5E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62" y="2502736"/>
            <a:ext cx="4485115" cy="2978451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E3E898C4-2B23-77E6-385C-3219744A07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69425">
            <a:off x="937388" y="4143134"/>
            <a:ext cx="1465524" cy="71489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23685C05-245D-9DF9-0AF8-2E7DDD3B6B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2946" y="3257551"/>
            <a:ext cx="1216068" cy="354330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64C74D8-4A80-6A0F-4076-7214756D0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1840" y="3723011"/>
            <a:ext cx="1407174" cy="268951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DC36D1F2-FD8B-3F02-F31B-D12CA38A96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0045" y="1903452"/>
            <a:ext cx="594026" cy="3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7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4" descr="Et bilde som inneholder utendørs, himmel, sky, vann&#10;&#10;Automatisk generert beskrivelse">
            <a:extLst>
              <a:ext uri="{FF2B5EF4-FFF2-40B4-BE49-F238E27FC236}">
                <a16:creationId xmlns:a16="http://schemas.microsoft.com/office/drawing/2014/main" id="{5F261686-49B6-D42E-1793-9B15B5F32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0"/>
            <a:ext cx="12192000" cy="6858000"/>
          </a:xfrm>
        </p:spPr>
      </p:pic>
      <p:pic>
        <p:nvPicPr>
          <p:cNvPr id="8" name="Bilde 7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D364B362-7AA3-16D4-779C-DBB35FE7A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25733" r="22000" b="28133"/>
          <a:stretch/>
        </p:blipFill>
        <p:spPr>
          <a:xfrm>
            <a:off x="590550" y="0"/>
            <a:ext cx="1632480" cy="1364343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981CAAE-8C63-8BF2-510D-D9563C65AEAC}"/>
              </a:ext>
            </a:extLst>
          </p:cNvPr>
          <p:cNvSpPr txBox="1"/>
          <p:nvPr/>
        </p:nvSpPr>
        <p:spPr>
          <a:xfrm>
            <a:off x="3016695" y="478879"/>
            <a:ext cx="3079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>
                <a:solidFill>
                  <a:schemeClr val="bg1"/>
                </a:solidFill>
              </a:rPr>
              <a:t>VÅR VISJON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B6477F2-58E1-82F6-6B4E-0AA47CE4A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414" y="4784147"/>
            <a:ext cx="5049520" cy="164374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FA70CB0-8876-D9C0-80F5-4BB997DFD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934" y="314324"/>
            <a:ext cx="3530600" cy="622794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6B44D9D-C159-2DBB-5213-655E9CF8D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869" y="1690688"/>
            <a:ext cx="3987332" cy="325785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7D29737-6A03-9678-47D7-469B48F6A40C}"/>
              </a:ext>
            </a:extLst>
          </p:cNvPr>
          <p:cNvSpPr/>
          <p:nvPr/>
        </p:nvSpPr>
        <p:spPr>
          <a:xfrm rot="21320244">
            <a:off x="1639103" y="3622903"/>
            <a:ext cx="620035" cy="7562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63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015EC-BC26-00A4-0A87-E0BDA85FE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utendørs, himmel, sky, vann&#10;&#10;Automatisk generert beskrivelse">
            <a:extLst>
              <a:ext uri="{FF2B5EF4-FFF2-40B4-BE49-F238E27FC236}">
                <a16:creationId xmlns:a16="http://schemas.microsoft.com/office/drawing/2014/main" id="{5149315B-DA47-9AAB-260F-72C7FCCEF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0"/>
            <a:ext cx="12192000" cy="6858000"/>
          </a:xfrm>
        </p:spPr>
      </p:pic>
      <p:pic>
        <p:nvPicPr>
          <p:cNvPr id="9" name="Bilde 8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86614B06-20CC-07FE-FE77-12C7322DD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25733" r="22000" b="28133"/>
          <a:stretch/>
        </p:blipFill>
        <p:spPr>
          <a:xfrm>
            <a:off x="590550" y="0"/>
            <a:ext cx="1630460" cy="1362655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B98E5553-12AD-CFA9-6D7E-86A85C4A6CF3}"/>
              </a:ext>
            </a:extLst>
          </p:cNvPr>
          <p:cNvSpPr/>
          <p:nvPr/>
        </p:nvSpPr>
        <p:spPr>
          <a:xfrm>
            <a:off x="2221010" y="1661840"/>
            <a:ext cx="7749980" cy="5196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nb-NO" sz="2000" dirty="0">
                <a:solidFill>
                  <a:srgbClr val="001F5D"/>
                </a:solidFill>
              </a:rPr>
              <a:t>Serviceområdet:</a:t>
            </a:r>
          </a:p>
          <a:p>
            <a:endParaRPr lang="nb-NO" sz="2000" dirty="0">
              <a:solidFill>
                <a:srgbClr val="001F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Kontor og resepsjon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Salg av propan og enkelte båtrelaterte artikler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Dusj/WC/Vaskerom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Traller med kodelås til bruk for de med faste plasser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WIFI i hele havnen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Kameraovervåkning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001F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Avfallsrom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Kildesortering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Miljøstasjon med mottak av flytende væsker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0B56874-8602-385F-5F1F-C50ED5831BEF}"/>
              </a:ext>
            </a:extLst>
          </p:cNvPr>
          <p:cNvSpPr txBox="1"/>
          <p:nvPr/>
        </p:nvSpPr>
        <p:spPr>
          <a:xfrm>
            <a:off x="3016695" y="478879"/>
            <a:ext cx="3749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>
                <a:solidFill>
                  <a:schemeClr val="bg1"/>
                </a:solidFill>
              </a:rPr>
              <a:t>SERVICEBYGG</a:t>
            </a:r>
          </a:p>
        </p:txBody>
      </p:sp>
    </p:spTree>
    <p:extLst>
      <p:ext uri="{BB962C8B-B14F-4D97-AF65-F5344CB8AC3E}">
        <p14:creationId xmlns:p14="http://schemas.microsoft.com/office/powerpoint/2010/main" val="144095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B7928-881C-BCB4-448F-426C325B3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utendørs, himmel, sky, vann&#10;&#10;Automatisk generert beskrivelse">
            <a:extLst>
              <a:ext uri="{FF2B5EF4-FFF2-40B4-BE49-F238E27FC236}">
                <a16:creationId xmlns:a16="http://schemas.microsoft.com/office/drawing/2014/main" id="{488DA5CB-6E05-42FA-AA14-A66BA6FBC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0"/>
            <a:ext cx="12192000" cy="6858000"/>
          </a:xfrm>
        </p:spPr>
      </p:pic>
      <p:pic>
        <p:nvPicPr>
          <p:cNvPr id="9" name="Bilde 8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C76821D9-6D1E-7B69-48C4-6714F7056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25733" r="22000" b="28133"/>
          <a:stretch/>
        </p:blipFill>
        <p:spPr>
          <a:xfrm>
            <a:off x="590551" y="0"/>
            <a:ext cx="1630460" cy="1362655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F934A24A-CBEF-295B-92D8-0EBC9A4A67B0}"/>
              </a:ext>
            </a:extLst>
          </p:cNvPr>
          <p:cNvSpPr/>
          <p:nvPr/>
        </p:nvSpPr>
        <p:spPr>
          <a:xfrm>
            <a:off x="2221010" y="1718857"/>
            <a:ext cx="7749980" cy="5139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nb-NO" sz="2000" dirty="0">
                <a:solidFill>
                  <a:srgbClr val="001F5D"/>
                </a:solidFill>
              </a:rPr>
              <a:t>Båtplass pr. år: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3 m: 			9 000,-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3,75 m: 		12 500,-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4 m: 			14 000,-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5 m: 			19 000,-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Longside 18 m: </a:t>
            </a:r>
            <a:r>
              <a:rPr lang="nb-NO" sz="2000">
                <a:solidFill>
                  <a:srgbClr val="001F5D"/>
                </a:solidFill>
              </a:rPr>
              <a:t>	29 </a:t>
            </a:r>
            <a:r>
              <a:rPr lang="nb-NO" sz="2000" dirty="0">
                <a:solidFill>
                  <a:srgbClr val="001F5D"/>
                </a:solidFill>
              </a:rPr>
              <a:t>000,-</a:t>
            </a:r>
            <a:br>
              <a:rPr lang="nb-NO" sz="2000" dirty="0">
                <a:solidFill>
                  <a:srgbClr val="001F5D"/>
                </a:solidFill>
              </a:rPr>
            </a:br>
            <a:endParaRPr lang="nb-NO" sz="2000" dirty="0">
              <a:solidFill>
                <a:srgbClr val="001F5D"/>
              </a:solidFill>
            </a:endParaRPr>
          </a:p>
          <a:p>
            <a:r>
              <a:rPr lang="nb-NO" sz="2000" dirty="0">
                <a:solidFill>
                  <a:srgbClr val="001F5D"/>
                </a:solidFill>
              </a:rPr>
              <a:t>Tilgang servicebygg pr år: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Servicebygg: 	500,-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Avfall: 	80,- pr Breddemeter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Strøm: 	80,- pr breddemeter</a:t>
            </a:r>
            <a:br>
              <a:rPr lang="nb-NO" sz="2000" dirty="0">
                <a:solidFill>
                  <a:srgbClr val="001F5D"/>
                </a:solidFill>
              </a:rPr>
            </a:br>
            <a:r>
              <a:rPr lang="nb-NO" sz="2000" dirty="0">
                <a:solidFill>
                  <a:srgbClr val="001F5D"/>
                </a:solidFill>
              </a:rPr>
              <a:t>		500,- pr longside plass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001F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Faktureres uke 7 med 14 dagers forfall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</a:rPr>
              <a:t>Usikker brukstillatelse servicebygg. 25% rabatt etter juni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001F5D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6EA9297-FB07-00DA-E569-02FFE5AC52D8}"/>
              </a:ext>
            </a:extLst>
          </p:cNvPr>
          <p:cNvSpPr txBox="1"/>
          <p:nvPr/>
        </p:nvSpPr>
        <p:spPr>
          <a:xfrm>
            <a:off x="3016695" y="478879"/>
            <a:ext cx="7265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>
                <a:solidFill>
                  <a:schemeClr val="bg1"/>
                </a:solidFill>
              </a:rPr>
              <a:t>PRISER FASTE PLASSER 2025</a:t>
            </a:r>
          </a:p>
        </p:txBody>
      </p:sp>
    </p:spTree>
    <p:extLst>
      <p:ext uri="{BB962C8B-B14F-4D97-AF65-F5344CB8AC3E}">
        <p14:creationId xmlns:p14="http://schemas.microsoft.com/office/powerpoint/2010/main" val="68430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3871E-D7CB-E294-3C02-0C2DD72C3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utendørs, himmel, sky, vann&#10;&#10;Automatisk generert beskrivelse">
            <a:extLst>
              <a:ext uri="{FF2B5EF4-FFF2-40B4-BE49-F238E27FC236}">
                <a16:creationId xmlns:a16="http://schemas.microsoft.com/office/drawing/2014/main" id="{4367E27A-ABB7-4027-1DDC-571DE9E05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0"/>
            <a:ext cx="12192000" cy="6858000"/>
          </a:xfrm>
        </p:spPr>
      </p:pic>
      <p:pic>
        <p:nvPicPr>
          <p:cNvPr id="9" name="Bilde 8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BDA3A558-FFFE-114F-8F2B-96885C13F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25733" r="22000" b="28133"/>
          <a:stretch/>
        </p:blipFill>
        <p:spPr>
          <a:xfrm>
            <a:off x="590550" y="0"/>
            <a:ext cx="1632480" cy="1364343"/>
          </a:xfrm>
          <a:prstGeom prst="rect">
            <a:avLst/>
          </a:prstGeom>
        </p:spPr>
      </p:pic>
      <p:pic>
        <p:nvPicPr>
          <p:cNvPr id="3074" name="Picture 2" descr="GoMarina | LinkedIn">
            <a:extLst>
              <a:ext uri="{FF2B5EF4-FFF2-40B4-BE49-F238E27FC236}">
                <a16:creationId xmlns:a16="http://schemas.microsoft.com/office/drawing/2014/main" id="{8CDE075D-1DA5-3718-707F-31C4D0CA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95" y="1915932"/>
            <a:ext cx="2084892" cy="20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44F06D70-EE40-6582-B626-F2BE4AEB9BB1}"/>
              </a:ext>
            </a:extLst>
          </p:cNvPr>
          <p:cNvSpPr/>
          <p:nvPr/>
        </p:nvSpPr>
        <p:spPr>
          <a:xfrm>
            <a:off x="4385081" y="1930401"/>
            <a:ext cx="5696468" cy="207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b="1" dirty="0">
                <a:solidFill>
                  <a:srgbClr val="001F5D"/>
                </a:solidFill>
              </a:rPr>
              <a:t>STYRINGSSYSTEM GJESTEHAVN</a:t>
            </a:r>
            <a:br>
              <a:rPr lang="nb-NO" b="1" dirty="0">
                <a:solidFill>
                  <a:srgbClr val="001F5D"/>
                </a:solidFill>
              </a:rPr>
            </a:br>
            <a:endParaRPr lang="nb-NO" b="1" dirty="0">
              <a:solidFill>
                <a:srgbClr val="001F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1F5D"/>
                </a:solidFill>
              </a:rPr>
              <a:t>GoMarina</a:t>
            </a:r>
            <a:r>
              <a:rPr lang="nb-NO" dirty="0">
                <a:solidFill>
                  <a:srgbClr val="001F5D"/>
                </a:solidFill>
              </a:rPr>
              <a:t> er et etablert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1F5D"/>
                </a:solidFill>
              </a:rPr>
              <a:t>Benyttes av over 400 havner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1F5D"/>
                </a:solidFill>
              </a:rPr>
              <a:t>Styrer tilgang til servicebygg, avfallshåndtering, vaskemaskiner, dusj.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87B7AFD-E8F6-ECFB-ACEF-120E214E99D1}"/>
              </a:ext>
            </a:extLst>
          </p:cNvPr>
          <p:cNvSpPr txBox="1"/>
          <p:nvPr/>
        </p:nvSpPr>
        <p:spPr>
          <a:xfrm>
            <a:off x="3016695" y="478879"/>
            <a:ext cx="2780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>
                <a:solidFill>
                  <a:schemeClr val="bg1"/>
                </a:solidFill>
              </a:rPr>
              <a:t>SYSTEMER</a:t>
            </a:r>
          </a:p>
        </p:txBody>
      </p:sp>
    </p:spTree>
    <p:extLst>
      <p:ext uri="{BB962C8B-B14F-4D97-AF65-F5344CB8AC3E}">
        <p14:creationId xmlns:p14="http://schemas.microsoft.com/office/powerpoint/2010/main" val="419496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42157-43B3-91A5-5DE7-7EC2508CE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utendørs, himmel, sky, vann&#10;&#10;Automatisk generert beskrivelse">
            <a:extLst>
              <a:ext uri="{FF2B5EF4-FFF2-40B4-BE49-F238E27FC236}">
                <a16:creationId xmlns:a16="http://schemas.microsoft.com/office/drawing/2014/main" id="{BBC338B6-3ACA-380E-771B-4FF3A4CA9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0"/>
            <a:ext cx="12192000" cy="6858000"/>
          </a:xfrm>
        </p:spPr>
      </p:pic>
      <p:pic>
        <p:nvPicPr>
          <p:cNvPr id="9" name="Bilde 8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EE192A38-5BC4-1ED2-0B63-55ADAE6A8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25733" r="22000" b="28133"/>
          <a:stretch/>
        </p:blipFill>
        <p:spPr>
          <a:xfrm>
            <a:off x="590550" y="0"/>
            <a:ext cx="1632480" cy="1364343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648C3938-E9A9-CB38-780C-61BCC571B16B}"/>
              </a:ext>
            </a:extLst>
          </p:cNvPr>
          <p:cNvSpPr/>
          <p:nvPr/>
        </p:nvSpPr>
        <p:spPr>
          <a:xfrm>
            <a:off x="2221010" y="1603782"/>
            <a:ext cx="7749980" cy="52542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nb-NO" sz="2000" dirty="0">
                <a:solidFill>
                  <a:srgbClr val="001F5D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Priser pr døgn: </a:t>
            </a:r>
            <a:endParaRPr lang="nb-NO" sz="2000" dirty="0">
              <a:solidFill>
                <a:srgbClr val="001F5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b-NO" sz="2000" dirty="0">
              <a:solidFill>
                <a:srgbClr val="001F5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Inntil 30 fot: 	260,-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31- 39 fot: 	360,-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40-49 fot: 	400,-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50-59 fot: 	500,-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1F5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60 -80 fot: 	600,- </a:t>
            </a:r>
          </a:p>
          <a:p>
            <a:r>
              <a:rPr lang="nb-NO" sz="2000" dirty="0">
                <a:solidFill>
                  <a:srgbClr val="001F5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nb-NO" sz="2000" dirty="0">
                <a:solidFill>
                  <a:srgbClr val="001F5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Tilgang serviceanlegg, avfall og strøm/vann  </a:t>
            </a:r>
            <a:r>
              <a:rPr lang="nb-NO" sz="2000" dirty="0" err="1">
                <a:solidFill>
                  <a:srgbClr val="001F5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kl</a:t>
            </a:r>
            <a:r>
              <a:rPr lang="nb-NO" sz="2000" dirty="0">
                <a:solidFill>
                  <a:srgbClr val="001F5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12-12: 90,-</a:t>
            </a:r>
          </a:p>
          <a:p>
            <a:r>
              <a:rPr lang="nb-NO" sz="2000" dirty="0">
                <a:solidFill>
                  <a:srgbClr val="001F5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Dagfortøyning 4 timer: 200,-</a:t>
            </a:r>
          </a:p>
          <a:p>
            <a:endParaRPr lang="nb-NO" sz="2000" dirty="0">
              <a:solidFill>
                <a:srgbClr val="001F5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sz="2000" dirty="0">
                <a:solidFill>
                  <a:srgbClr val="001F5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Tilleggsavgift ved ikke betalt: 500+ordinær avgift</a:t>
            </a:r>
          </a:p>
          <a:p>
            <a:endParaRPr lang="nb-NO" sz="2400" b="1" dirty="0">
              <a:solidFill>
                <a:srgbClr val="001F5D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8B9CC15-7842-49C6-825B-6086B481D85F}"/>
              </a:ext>
            </a:extLst>
          </p:cNvPr>
          <p:cNvSpPr txBox="1"/>
          <p:nvPr/>
        </p:nvSpPr>
        <p:spPr>
          <a:xfrm>
            <a:off x="3016695" y="478879"/>
            <a:ext cx="6641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>
                <a:solidFill>
                  <a:schemeClr val="bg1"/>
                </a:solidFill>
              </a:rPr>
              <a:t>PRISER GJESTEHAVN 2025</a:t>
            </a:r>
          </a:p>
        </p:txBody>
      </p:sp>
    </p:spTree>
    <p:extLst>
      <p:ext uri="{BB962C8B-B14F-4D97-AF65-F5344CB8AC3E}">
        <p14:creationId xmlns:p14="http://schemas.microsoft.com/office/powerpoint/2010/main" val="1027040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325</Words>
  <Application>Microsoft Macintosh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Steinar Løvdal</dc:creator>
  <cp:lastModifiedBy>Vegar Flo</cp:lastModifiedBy>
  <cp:revision>8</cp:revision>
  <dcterms:created xsi:type="dcterms:W3CDTF">2025-01-07T12:25:12Z</dcterms:created>
  <dcterms:modified xsi:type="dcterms:W3CDTF">2025-03-26T15:07:03Z</dcterms:modified>
</cp:coreProperties>
</file>